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94" r:id="rId3"/>
    <p:sldId id="270" r:id="rId4"/>
    <p:sldId id="277" r:id="rId5"/>
    <p:sldId id="295" r:id="rId6"/>
    <p:sldId id="296" r:id="rId7"/>
    <p:sldId id="273" r:id="rId8"/>
    <p:sldId id="298" r:id="rId9"/>
    <p:sldId id="299" r:id="rId10"/>
    <p:sldId id="282" r:id="rId11"/>
    <p:sldId id="300" r:id="rId12"/>
    <p:sldId id="301" r:id="rId13"/>
    <p:sldId id="302" r:id="rId14"/>
    <p:sldId id="303" r:id="rId15"/>
    <p:sldId id="304" r:id="rId16"/>
    <p:sldId id="308" r:id="rId17"/>
    <p:sldId id="305" r:id="rId18"/>
    <p:sldId id="306" r:id="rId19"/>
    <p:sldId id="309" r:id="rId20"/>
    <p:sldId id="307" r:id="rId21"/>
    <p:sldId id="292" r:id="rId2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8" d="100"/>
          <a:sy n="7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5B0F3-FE70-4874-840B-B32B40157AB0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8D1ADF1-CA21-499F-B38D-C24B0445AAA0}">
      <dgm:prSet phldrT="[Текст]" custT="1"/>
      <dgm:spPr/>
      <dgm:t>
        <a:bodyPr/>
        <a:lstStyle/>
        <a:p>
          <a:r>
            <a:rPr lang="ru-RU" sz="2800" dirty="0"/>
            <a:t>Физическое развитие</a:t>
          </a:r>
        </a:p>
      </dgm:t>
    </dgm:pt>
    <dgm:pt modelId="{7FF295FD-CAF5-4E43-8472-DD180491BA8C}" type="parTrans" cxnId="{6386085C-D62F-4DAB-9E8A-B41D2A08860D}">
      <dgm:prSet/>
      <dgm:spPr/>
      <dgm:t>
        <a:bodyPr/>
        <a:lstStyle/>
        <a:p>
          <a:endParaRPr lang="ru-RU"/>
        </a:p>
      </dgm:t>
    </dgm:pt>
    <dgm:pt modelId="{CFCD7F58-61C8-4AD8-91A9-BE9B22B58103}" type="sibTrans" cxnId="{6386085C-D62F-4DAB-9E8A-B41D2A08860D}">
      <dgm:prSet/>
      <dgm:spPr/>
      <dgm:t>
        <a:bodyPr/>
        <a:lstStyle/>
        <a:p>
          <a:endParaRPr lang="ru-RU"/>
        </a:p>
      </dgm:t>
    </dgm:pt>
    <dgm:pt modelId="{6903C788-3283-4953-AFC4-C634F80DABE1}">
      <dgm:prSet phldrT="[Текст]" custT="1"/>
      <dgm:spPr/>
      <dgm:t>
        <a:bodyPr/>
        <a:lstStyle/>
        <a:p>
          <a:r>
            <a:rPr lang="ru-RU" sz="2400" dirty="0"/>
            <a:t>Социально-коммуникативное развитие</a:t>
          </a:r>
        </a:p>
      </dgm:t>
    </dgm:pt>
    <dgm:pt modelId="{8769E9C5-750E-468C-AD54-60272D5078FA}" type="parTrans" cxnId="{87D72674-0636-4A31-8C15-FD28838DA163}">
      <dgm:prSet/>
      <dgm:spPr/>
      <dgm:t>
        <a:bodyPr/>
        <a:lstStyle/>
        <a:p>
          <a:endParaRPr lang="ru-RU"/>
        </a:p>
      </dgm:t>
    </dgm:pt>
    <dgm:pt modelId="{CD131F4F-3F3E-44C5-9E58-110A4A990D20}" type="sibTrans" cxnId="{87D72674-0636-4A31-8C15-FD28838DA163}">
      <dgm:prSet/>
      <dgm:spPr/>
      <dgm:t>
        <a:bodyPr/>
        <a:lstStyle/>
        <a:p>
          <a:endParaRPr lang="ru-RU"/>
        </a:p>
      </dgm:t>
    </dgm:pt>
    <dgm:pt modelId="{B424D8A9-8B3F-4222-897E-2D10B6609BA0}">
      <dgm:prSet phldrT="[Текст]"/>
      <dgm:spPr/>
      <dgm:t>
        <a:bodyPr/>
        <a:lstStyle/>
        <a:p>
          <a:r>
            <a:rPr lang="ru-RU" dirty="0"/>
            <a:t>Речевое развитие</a:t>
          </a:r>
        </a:p>
      </dgm:t>
    </dgm:pt>
    <dgm:pt modelId="{3345B9B0-205A-4C15-9C8C-48E4668E7EC0}" type="parTrans" cxnId="{EEAC7975-A0BC-4B69-92E4-841C77E571DB}">
      <dgm:prSet/>
      <dgm:spPr/>
      <dgm:t>
        <a:bodyPr/>
        <a:lstStyle/>
        <a:p>
          <a:endParaRPr lang="ru-RU"/>
        </a:p>
      </dgm:t>
    </dgm:pt>
    <dgm:pt modelId="{B18A0687-F57E-4F02-B46A-573AC4FADEDC}" type="sibTrans" cxnId="{EEAC7975-A0BC-4B69-92E4-841C77E571DB}">
      <dgm:prSet/>
      <dgm:spPr/>
      <dgm:t>
        <a:bodyPr/>
        <a:lstStyle/>
        <a:p>
          <a:endParaRPr lang="ru-RU"/>
        </a:p>
      </dgm:t>
    </dgm:pt>
    <dgm:pt modelId="{47ECE936-F2DC-4434-A2DB-7869438935B9}">
      <dgm:prSet phldrT="[Текст]" custT="1"/>
      <dgm:spPr/>
      <dgm:t>
        <a:bodyPr/>
        <a:lstStyle/>
        <a:p>
          <a:r>
            <a:rPr lang="ru-RU" sz="2400" dirty="0"/>
            <a:t>Познавательное развитие</a:t>
          </a:r>
        </a:p>
      </dgm:t>
    </dgm:pt>
    <dgm:pt modelId="{82740F02-6C16-4263-A39E-A5C959260655}" type="parTrans" cxnId="{94EB204B-BA79-428C-8DEC-9EBD3C9172D1}">
      <dgm:prSet/>
      <dgm:spPr/>
      <dgm:t>
        <a:bodyPr/>
        <a:lstStyle/>
        <a:p>
          <a:endParaRPr lang="ru-RU"/>
        </a:p>
      </dgm:t>
    </dgm:pt>
    <dgm:pt modelId="{0A164EA8-17D5-4123-A4FD-22923FF6FF9B}" type="sibTrans" cxnId="{94EB204B-BA79-428C-8DEC-9EBD3C9172D1}">
      <dgm:prSet/>
      <dgm:spPr/>
      <dgm:t>
        <a:bodyPr/>
        <a:lstStyle/>
        <a:p>
          <a:endParaRPr lang="ru-RU"/>
        </a:p>
      </dgm:t>
    </dgm:pt>
    <dgm:pt modelId="{CE106BE9-3E39-42D0-9348-AEAB8A767329}">
      <dgm:prSet phldrT="[Текст]" custT="1"/>
      <dgm:spPr/>
      <dgm:t>
        <a:bodyPr/>
        <a:lstStyle/>
        <a:p>
          <a:r>
            <a:rPr lang="ru-RU" sz="2000" dirty="0"/>
            <a:t>Художественно-эстетическое развитие</a:t>
          </a:r>
        </a:p>
      </dgm:t>
    </dgm:pt>
    <dgm:pt modelId="{E1E18C35-52DC-40C1-A7D3-4CC3C976CF2E}" type="parTrans" cxnId="{DA4D5E71-1027-43BE-9F9C-E7A5583D9241}">
      <dgm:prSet/>
      <dgm:spPr/>
      <dgm:t>
        <a:bodyPr/>
        <a:lstStyle/>
        <a:p>
          <a:endParaRPr lang="ru-RU"/>
        </a:p>
      </dgm:t>
    </dgm:pt>
    <dgm:pt modelId="{BE0752F9-8882-4DB4-B8F4-34D65D52C418}" type="sibTrans" cxnId="{DA4D5E71-1027-43BE-9F9C-E7A5583D9241}">
      <dgm:prSet/>
      <dgm:spPr/>
      <dgm:t>
        <a:bodyPr/>
        <a:lstStyle/>
        <a:p>
          <a:endParaRPr lang="ru-RU"/>
        </a:p>
      </dgm:t>
    </dgm:pt>
    <dgm:pt modelId="{45263C9B-DCF4-48C4-B905-DEE1F9F958A1}" type="pres">
      <dgm:prSet presAssocID="{87A5B0F3-FE70-4874-840B-B32B40157A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FEFF95-1CB5-4D9C-99C2-0FE186AB8F8E}" type="pres">
      <dgm:prSet presAssocID="{87A5B0F3-FE70-4874-840B-B32B40157AB0}" presName="cycle" presStyleCnt="0"/>
      <dgm:spPr/>
    </dgm:pt>
    <dgm:pt modelId="{81311747-23A3-4DA8-BA22-54F0AB88464D}" type="pres">
      <dgm:prSet presAssocID="{F8D1ADF1-CA21-499F-B38D-C24B0445AAA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3CD31-320D-4797-A315-4A0D42913616}" type="pres">
      <dgm:prSet presAssocID="{CFCD7F58-61C8-4AD8-91A9-BE9B22B58103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3A43DDC-408B-41E6-B247-0C5AFC3D8650}" type="pres">
      <dgm:prSet presAssocID="{6903C788-3283-4953-AFC4-C634F80DABE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DAE97-C64E-4088-986B-3BF2A5A91403}" type="pres">
      <dgm:prSet presAssocID="{B424D8A9-8B3F-4222-897E-2D10B6609BA0}" presName="nodeFollowingNodes" presStyleLbl="node1" presStyleIdx="2" presStyleCnt="5" custRadScaleRad="105942" custRadScaleInc="-13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3DFE7-8F08-493D-8F36-3CFF21C7BA9A}" type="pres">
      <dgm:prSet presAssocID="{47ECE936-F2DC-4434-A2DB-7869438935B9}" presName="nodeFollowingNodes" presStyleLbl="node1" presStyleIdx="3" presStyleCnt="5" custScaleX="114461" custRadScaleRad="95929" custRadScaleInc="2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1EDEF-DDFE-463B-8665-18F05006DF24}" type="pres">
      <dgm:prSet presAssocID="{CE106BE9-3E39-42D0-9348-AEAB8A76732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536EFD-CDD7-4E5C-96A1-35F36184CF58}" type="presOf" srcId="{6903C788-3283-4953-AFC4-C634F80DABE1}" destId="{43A43DDC-408B-41E6-B247-0C5AFC3D8650}" srcOrd="0" destOrd="0" presId="urn:microsoft.com/office/officeart/2005/8/layout/cycle3"/>
    <dgm:cxn modelId="{2225C875-2C64-41FC-AB9B-C8C73EF3EEE4}" type="presOf" srcId="{F8D1ADF1-CA21-499F-B38D-C24B0445AAA0}" destId="{81311747-23A3-4DA8-BA22-54F0AB88464D}" srcOrd="0" destOrd="0" presId="urn:microsoft.com/office/officeart/2005/8/layout/cycle3"/>
    <dgm:cxn modelId="{1C13EE2E-5E81-4CDD-A075-98D6FA6418B6}" type="presOf" srcId="{87A5B0F3-FE70-4874-840B-B32B40157AB0}" destId="{45263C9B-DCF4-48C4-B905-DEE1F9F958A1}" srcOrd="0" destOrd="0" presId="urn:microsoft.com/office/officeart/2005/8/layout/cycle3"/>
    <dgm:cxn modelId="{94EB204B-BA79-428C-8DEC-9EBD3C9172D1}" srcId="{87A5B0F3-FE70-4874-840B-B32B40157AB0}" destId="{47ECE936-F2DC-4434-A2DB-7869438935B9}" srcOrd="3" destOrd="0" parTransId="{82740F02-6C16-4263-A39E-A5C959260655}" sibTransId="{0A164EA8-17D5-4123-A4FD-22923FF6FF9B}"/>
    <dgm:cxn modelId="{668EFAD9-3F1B-4AA9-AA21-98EE7382FDEB}" type="presOf" srcId="{CE106BE9-3E39-42D0-9348-AEAB8A767329}" destId="{5061EDEF-DDFE-463B-8665-18F05006DF24}" srcOrd="0" destOrd="0" presId="urn:microsoft.com/office/officeart/2005/8/layout/cycle3"/>
    <dgm:cxn modelId="{E3256DC2-9119-4E6F-9E74-83589B96C8DD}" type="presOf" srcId="{B424D8A9-8B3F-4222-897E-2D10B6609BA0}" destId="{6A2DAE97-C64E-4088-986B-3BF2A5A91403}" srcOrd="0" destOrd="0" presId="urn:microsoft.com/office/officeart/2005/8/layout/cycle3"/>
    <dgm:cxn modelId="{90CAA6C0-4EA9-4A59-943A-CD07AC0A0B4F}" type="presOf" srcId="{CFCD7F58-61C8-4AD8-91A9-BE9B22B58103}" destId="{53A3CD31-320D-4797-A315-4A0D42913616}" srcOrd="0" destOrd="0" presId="urn:microsoft.com/office/officeart/2005/8/layout/cycle3"/>
    <dgm:cxn modelId="{73562E0D-88E5-42DD-A87C-212952CD9BA8}" type="presOf" srcId="{47ECE936-F2DC-4434-A2DB-7869438935B9}" destId="{2B93DFE7-8F08-493D-8F36-3CFF21C7BA9A}" srcOrd="0" destOrd="0" presId="urn:microsoft.com/office/officeart/2005/8/layout/cycle3"/>
    <dgm:cxn modelId="{EEAC7975-A0BC-4B69-92E4-841C77E571DB}" srcId="{87A5B0F3-FE70-4874-840B-B32B40157AB0}" destId="{B424D8A9-8B3F-4222-897E-2D10B6609BA0}" srcOrd="2" destOrd="0" parTransId="{3345B9B0-205A-4C15-9C8C-48E4668E7EC0}" sibTransId="{B18A0687-F57E-4F02-B46A-573AC4FADEDC}"/>
    <dgm:cxn modelId="{87D72674-0636-4A31-8C15-FD28838DA163}" srcId="{87A5B0F3-FE70-4874-840B-B32B40157AB0}" destId="{6903C788-3283-4953-AFC4-C634F80DABE1}" srcOrd="1" destOrd="0" parTransId="{8769E9C5-750E-468C-AD54-60272D5078FA}" sibTransId="{CD131F4F-3F3E-44C5-9E58-110A4A990D20}"/>
    <dgm:cxn modelId="{6386085C-D62F-4DAB-9E8A-B41D2A08860D}" srcId="{87A5B0F3-FE70-4874-840B-B32B40157AB0}" destId="{F8D1ADF1-CA21-499F-B38D-C24B0445AAA0}" srcOrd="0" destOrd="0" parTransId="{7FF295FD-CAF5-4E43-8472-DD180491BA8C}" sibTransId="{CFCD7F58-61C8-4AD8-91A9-BE9B22B58103}"/>
    <dgm:cxn modelId="{DA4D5E71-1027-43BE-9F9C-E7A5583D9241}" srcId="{87A5B0F3-FE70-4874-840B-B32B40157AB0}" destId="{CE106BE9-3E39-42D0-9348-AEAB8A767329}" srcOrd="4" destOrd="0" parTransId="{E1E18C35-52DC-40C1-A7D3-4CC3C976CF2E}" sibTransId="{BE0752F9-8882-4DB4-B8F4-34D65D52C418}"/>
    <dgm:cxn modelId="{F8BF8487-CEE0-400E-ACD8-86F61877C295}" type="presParOf" srcId="{45263C9B-DCF4-48C4-B905-DEE1F9F958A1}" destId="{D4FEFF95-1CB5-4D9C-99C2-0FE186AB8F8E}" srcOrd="0" destOrd="0" presId="urn:microsoft.com/office/officeart/2005/8/layout/cycle3"/>
    <dgm:cxn modelId="{4CAD2C35-7F74-436F-AB7C-A88B789A4436}" type="presParOf" srcId="{D4FEFF95-1CB5-4D9C-99C2-0FE186AB8F8E}" destId="{81311747-23A3-4DA8-BA22-54F0AB88464D}" srcOrd="0" destOrd="0" presId="urn:microsoft.com/office/officeart/2005/8/layout/cycle3"/>
    <dgm:cxn modelId="{78B1368A-BEDA-4BA9-A5C1-0E5DBB8BA93D}" type="presParOf" srcId="{D4FEFF95-1CB5-4D9C-99C2-0FE186AB8F8E}" destId="{53A3CD31-320D-4797-A315-4A0D42913616}" srcOrd="1" destOrd="0" presId="urn:microsoft.com/office/officeart/2005/8/layout/cycle3"/>
    <dgm:cxn modelId="{64318A05-49F5-4DDD-8036-0F88C63960A8}" type="presParOf" srcId="{D4FEFF95-1CB5-4D9C-99C2-0FE186AB8F8E}" destId="{43A43DDC-408B-41E6-B247-0C5AFC3D8650}" srcOrd="2" destOrd="0" presId="urn:microsoft.com/office/officeart/2005/8/layout/cycle3"/>
    <dgm:cxn modelId="{88D2410C-BFEE-4FFC-B827-714E6B9D5388}" type="presParOf" srcId="{D4FEFF95-1CB5-4D9C-99C2-0FE186AB8F8E}" destId="{6A2DAE97-C64E-4088-986B-3BF2A5A91403}" srcOrd="3" destOrd="0" presId="urn:microsoft.com/office/officeart/2005/8/layout/cycle3"/>
    <dgm:cxn modelId="{A6A7EB3C-0D77-40BC-B372-1ADEAFF2A50A}" type="presParOf" srcId="{D4FEFF95-1CB5-4D9C-99C2-0FE186AB8F8E}" destId="{2B93DFE7-8F08-493D-8F36-3CFF21C7BA9A}" srcOrd="4" destOrd="0" presId="urn:microsoft.com/office/officeart/2005/8/layout/cycle3"/>
    <dgm:cxn modelId="{5977BA14-AF24-4B02-AF71-550B7CBCE03D}" type="presParOf" srcId="{D4FEFF95-1CB5-4D9C-99C2-0FE186AB8F8E}" destId="{5061EDEF-DDFE-463B-8665-18F05006DF2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12D3FA-6E6C-4DE1-9596-9D1223E7D59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0BFD608-F31F-4831-8D6E-B6630B98DE15}">
      <dgm:prSet phldrT="[Текст]"/>
      <dgm:spPr/>
      <dgm:t>
        <a:bodyPr/>
        <a:lstStyle/>
        <a:p>
          <a:r>
            <a:rPr lang="ru-RU" b="1" i="1" dirty="0"/>
            <a:t>На этапе завершения  освоения программы</a:t>
          </a:r>
          <a:endParaRPr lang="ru-RU" dirty="0"/>
        </a:p>
      </dgm:t>
    </dgm:pt>
    <dgm:pt modelId="{BFC7E360-AEBF-466F-9B5A-8525662E83EF}" type="parTrans" cxnId="{8BA82EE3-ECC9-43E5-B2A1-EE93145BBD8E}">
      <dgm:prSet/>
      <dgm:spPr/>
      <dgm:t>
        <a:bodyPr/>
        <a:lstStyle/>
        <a:p>
          <a:endParaRPr lang="ru-RU"/>
        </a:p>
      </dgm:t>
    </dgm:pt>
    <dgm:pt modelId="{B6B6C8E9-C548-46A8-8CFC-A39307C85FC6}" type="sibTrans" cxnId="{8BA82EE3-ECC9-43E5-B2A1-EE93145BBD8E}">
      <dgm:prSet/>
      <dgm:spPr/>
      <dgm:t>
        <a:bodyPr/>
        <a:lstStyle/>
        <a:p>
          <a:endParaRPr lang="ru-RU"/>
        </a:p>
      </dgm:t>
    </dgm:pt>
    <dgm:pt modelId="{8E10FDF2-CB6E-475A-95B8-992B1326C308}">
      <dgm:prSet phldrT="[Текст]" custT="1"/>
      <dgm:spPr/>
      <dgm:t>
        <a:bodyPr/>
        <a:lstStyle/>
        <a:p>
          <a:r>
            <a:rPr lang="ru-RU" sz="2000" dirty="0"/>
            <a:t>Понимающий целесообразность  раздельного сбора ТБО</a:t>
          </a:r>
        </a:p>
      </dgm:t>
    </dgm:pt>
    <dgm:pt modelId="{67D35B5A-0F5D-461F-A914-BE055034A293}" type="parTrans" cxnId="{DBAE6716-9BD3-479C-B696-93864E26265C}">
      <dgm:prSet/>
      <dgm:spPr/>
      <dgm:t>
        <a:bodyPr/>
        <a:lstStyle/>
        <a:p>
          <a:endParaRPr lang="ru-RU"/>
        </a:p>
      </dgm:t>
    </dgm:pt>
    <dgm:pt modelId="{A9196470-0183-42F4-801F-C87434962606}" type="sibTrans" cxnId="{DBAE6716-9BD3-479C-B696-93864E26265C}">
      <dgm:prSet/>
      <dgm:spPr/>
      <dgm:t>
        <a:bodyPr/>
        <a:lstStyle/>
        <a:p>
          <a:endParaRPr lang="ru-RU"/>
        </a:p>
      </dgm:t>
    </dgm:pt>
    <dgm:pt modelId="{946FA61D-57E6-4AD3-86B6-4EEF8639AC85}">
      <dgm:prSet phldrT="[Текст]"/>
      <dgm:spPr/>
      <dgm:t>
        <a:bodyPr/>
        <a:lstStyle/>
        <a:p>
          <a:r>
            <a:rPr lang="ru-RU" dirty="0"/>
            <a:t>Стремящийся разделять ТБО</a:t>
          </a:r>
        </a:p>
      </dgm:t>
    </dgm:pt>
    <dgm:pt modelId="{7C373C52-F7D0-40FC-B985-BC5D92F46B06}" type="parTrans" cxnId="{A9B52555-E0AE-4AD9-A3EB-B3D6D160C363}">
      <dgm:prSet/>
      <dgm:spPr/>
      <dgm:t>
        <a:bodyPr/>
        <a:lstStyle/>
        <a:p>
          <a:endParaRPr lang="ru-RU"/>
        </a:p>
      </dgm:t>
    </dgm:pt>
    <dgm:pt modelId="{0DA52FDE-C873-41A8-A551-3A82A23E6288}" type="sibTrans" cxnId="{A9B52555-E0AE-4AD9-A3EB-B3D6D160C363}">
      <dgm:prSet/>
      <dgm:spPr/>
      <dgm:t>
        <a:bodyPr/>
        <a:lstStyle/>
        <a:p>
          <a:endParaRPr lang="ru-RU"/>
        </a:p>
      </dgm:t>
    </dgm:pt>
    <dgm:pt modelId="{F9B38CF7-BDBB-429B-A98B-2465D5B7B322}">
      <dgm:prSet phldrT="[Текст]"/>
      <dgm:spPr/>
      <dgm:t>
        <a:bodyPr/>
        <a:lstStyle/>
        <a:p>
          <a:r>
            <a:rPr lang="ru-RU" dirty="0"/>
            <a:t>Старающийся научить других</a:t>
          </a:r>
        </a:p>
      </dgm:t>
    </dgm:pt>
    <dgm:pt modelId="{DF8D69F9-32E5-4E5D-96D2-113694BD119F}" type="parTrans" cxnId="{D1E67ABC-CC11-4970-BD31-53007643D242}">
      <dgm:prSet/>
      <dgm:spPr/>
      <dgm:t>
        <a:bodyPr/>
        <a:lstStyle/>
        <a:p>
          <a:endParaRPr lang="ru-RU"/>
        </a:p>
      </dgm:t>
    </dgm:pt>
    <dgm:pt modelId="{C482E24B-0C42-47ED-B059-B063F0156311}" type="sibTrans" cxnId="{D1E67ABC-CC11-4970-BD31-53007643D242}">
      <dgm:prSet/>
      <dgm:spPr/>
      <dgm:t>
        <a:bodyPr/>
        <a:lstStyle/>
        <a:p>
          <a:endParaRPr lang="ru-RU"/>
        </a:p>
      </dgm:t>
    </dgm:pt>
    <dgm:pt modelId="{C6352616-045D-4A49-A5AE-A2039168ACFD}" type="pres">
      <dgm:prSet presAssocID="{1D12D3FA-6E6C-4DE1-9596-9D1223E7D59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C29ABA-C434-4BB1-BB64-BE0E12E5ECCE}" type="pres">
      <dgm:prSet presAssocID="{D0BFD608-F31F-4831-8D6E-B6630B98DE15}" presName="root1" presStyleCnt="0"/>
      <dgm:spPr/>
    </dgm:pt>
    <dgm:pt modelId="{2E8163EF-0D78-4316-ABC5-6CE7B67ACF0A}" type="pres">
      <dgm:prSet presAssocID="{D0BFD608-F31F-4831-8D6E-B6630B98DE1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80EDA8-527A-40DC-8688-1FFCEA6142C0}" type="pres">
      <dgm:prSet presAssocID="{D0BFD608-F31F-4831-8D6E-B6630B98DE15}" presName="level2hierChild" presStyleCnt="0"/>
      <dgm:spPr/>
    </dgm:pt>
    <dgm:pt modelId="{151F1735-4173-4A87-8AC0-93EFDA20ACB8}" type="pres">
      <dgm:prSet presAssocID="{67D35B5A-0F5D-461F-A914-BE055034A293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49D8161-870D-4A12-99D5-802833D1B19D}" type="pres">
      <dgm:prSet presAssocID="{67D35B5A-0F5D-461F-A914-BE055034A29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348FEF7-36BD-4064-BC27-31CE0C1BA574}" type="pres">
      <dgm:prSet presAssocID="{8E10FDF2-CB6E-475A-95B8-992B1326C308}" presName="root2" presStyleCnt="0"/>
      <dgm:spPr/>
    </dgm:pt>
    <dgm:pt modelId="{E6A9AA90-5009-44AC-8C0B-9AA92038556F}" type="pres">
      <dgm:prSet presAssocID="{8E10FDF2-CB6E-475A-95B8-992B1326C308}" presName="LevelTwoTextNode" presStyleLbl="node2" presStyleIdx="0" presStyleCnt="3" custScaleY="172279" custLinFactNeighborX="-1234" custLinFactNeighborY="-230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9D9717-13A5-47E9-BCCF-277AD7CB3E8F}" type="pres">
      <dgm:prSet presAssocID="{8E10FDF2-CB6E-475A-95B8-992B1326C308}" presName="level3hierChild" presStyleCnt="0"/>
      <dgm:spPr/>
    </dgm:pt>
    <dgm:pt modelId="{54C420F4-6D7D-4D97-AF1C-14FE7DE443E4}" type="pres">
      <dgm:prSet presAssocID="{7C373C52-F7D0-40FC-B985-BC5D92F46B06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68EF1996-8C0D-4E7D-ABD7-1E114153C34E}" type="pres">
      <dgm:prSet presAssocID="{7C373C52-F7D0-40FC-B985-BC5D92F46B0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909F917F-A65D-4636-B612-6C8324A7B66F}" type="pres">
      <dgm:prSet presAssocID="{946FA61D-57E6-4AD3-86B6-4EEF8639AC85}" presName="root2" presStyleCnt="0"/>
      <dgm:spPr/>
    </dgm:pt>
    <dgm:pt modelId="{F98F9C9A-37EA-4469-9504-927C04F397D4}" type="pres">
      <dgm:prSet presAssocID="{946FA61D-57E6-4AD3-86B6-4EEF8639AC85}" presName="LevelTwoTextNode" presStyleLbl="node2" presStyleIdx="1" presStyleCnt="3" custScaleY="142703" custLinFactNeighborX="-3833" custLinFactNeighborY="-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BE37A6-7DF6-4776-A731-51720AA76944}" type="pres">
      <dgm:prSet presAssocID="{946FA61D-57E6-4AD3-86B6-4EEF8639AC85}" presName="level3hierChild" presStyleCnt="0"/>
      <dgm:spPr/>
    </dgm:pt>
    <dgm:pt modelId="{2BC90C46-61C8-4658-A183-9CEF8D45AEB0}" type="pres">
      <dgm:prSet presAssocID="{DF8D69F9-32E5-4E5D-96D2-113694BD119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A8A64BD-FEB5-4B6F-9DEE-8D43D56C6D75}" type="pres">
      <dgm:prSet presAssocID="{DF8D69F9-32E5-4E5D-96D2-113694BD119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9B144D9-DB9B-4F89-9651-AB008E489A94}" type="pres">
      <dgm:prSet presAssocID="{F9B38CF7-BDBB-429B-A98B-2465D5B7B322}" presName="root2" presStyleCnt="0"/>
      <dgm:spPr/>
    </dgm:pt>
    <dgm:pt modelId="{BC528942-C1F6-4725-9DF0-3C0155DAFBB7}" type="pres">
      <dgm:prSet presAssocID="{F9B38CF7-BDBB-429B-A98B-2465D5B7B322}" presName="LevelTwoTextNode" presStyleLbl="node2" presStyleIdx="2" presStyleCnt="3" custScaleY="164266" custLinFactNeighborX="-1234" custLinFactNeighborY="38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B8D76D-38C1-43B9-8FD2-4FDA24102014}" type="pres">
      <dgm:prSet presAssocID="{F9B38CF7-BDBB-429B-A98B-2465D5B7B322}" presName="level3hierChild" presStyleCnt="0"/>
      <dgm:spPr/>
    </dgm:pt>
  </dgm:ptLst>
  <dgm:cxnLst>
    <dgm:cxn modelId="{3C5816B2-1FF8-49E1-B226-FD29FE7B7F2D}" type="presOf" srcId="{D0BFD608-F31F-4831-8D6E-B6630B98DE15}" destId="{2E8163EF-0D78-4316-ABC5-6CE7B67ACF0A}" srcOrd="0" destOrd="0" presId="urn:microsoft.com/office/officeart/2008/layout/HorizontalMultiLevelHierarchy"/>
    <dgm:cxn modelId="{DBAE6716-9BD3-479C-B696-93864E26265C}" srcId="{D0BFD608-F31F-4831-8D6E-B6630B98DE15}" destId="{8E10FDF2-CB6E-475A-95B8-992B1326C308}" srcOrd="0" destOrd="0" parTransId="{67D35B5A-0F5D-461F-A914-BE055034A293}" sibTransId="{A9196470-0183-42F4-801F-C87434962606}"/>
    <dgm:cxn modelId="{D55CC796-D9AD-4345-B562-EE6CD98D5883}" type="presOf" srcId="{946FA61D-57E6-4AD3-86B6-4EEF8639AC85}" destId="{F98F9C9A-37EA-4469-9504-927C04F397D4}" srcOrd="0" destOrd="0" presId="urn:microsoft.com/office/officeart/2008/layout/HorizontalMultiLevelHierarchy"/>
    <dgm:cxn modelId="{6D0E7E01-2CD4-4380-85FB-DEA5EC0216BF}" type="presOf" srcId="{DF8D69F9-32E5-4E5D-96D2-113694BD119F}" destId="{9A8A64BD-FEB5-4B6F-9DEE-8D43D56C6D75}" srcOrd="1" destOrd="0" presId="urn:microsoft.com/office/officeart/2008/layout/HorizontalMultiLevelHierarchy"/>
    <dgm:cxn modelId="{D1E67ABC-CC11-4970-BD31-53007643D242}" srcId="{D0BFD608-F31F-4831-8D6E-B6630B98DE15}" destId="{F9B38CF7-BDBB-429B-A98B-2465D5B7B322}" srcOrd="2" destOrd="0" parTransId="{DF8D69F9-32E5-4E5D-96D2-113694BD119F}" sibTransId="{C482E24B-0C42-47ED-B059-B063F0156311}"/>
    <dgm:cxn modelId="{649A2288-314F-4C17-8D00-6A4A589A0EB0}" type="presOf" srcId="{F9B38CF7-BDBB-429B-A98B-2465D5B7B322}" destId="{BC528942-C1F6-4725-9DF0-3C0155DAFBB7}" srcOrd="0" destOrd="0" presId="urn:microsoft.com/office/officeart/2008/layout/HorizontalMultiLevelHierarchy"/>
    <dgm:cxn modelId="{05F740E4-B866-4988-9BBD-6741FFEB782D}" type="presOf" srcId="{DF8D69F9-32E5-4E5D-96D2-113694BD119F}" destId="{2BC90C46-61C8-4658-A183-9CEF8D45AEB0}" srcOrd="0" destOrd="0" presId="urn:microsoft.com/office/officeart/2008/layout/HorizontalMultiLevelHierarchy"/>
    <dgm:cxn modelId="{994CCC97-211F-4FAF-B20C-69D59A70BDC6}" type="presOf" srcId="{7C373C52-F7D0-40FC-B985-BC5D92F46B06}" destId="{68EF1996-8C0D-4E7D-ABD7-1E114153C34E}" srcOrd="1" destOrd="0" presId="urn:microsoft.com/office/officeart/2008/layout/HorizontalMultiLevelHierarchy"/>
    <dgm:cxn modelId="{A9B52555-E0AE-4AD9-A3EB-B3D6D160C363}" srcId="{D0BFD608-F31F-4831-8D6E-B6630B98DE15}" destId="{946FA61D-57E6-4AD3-86B6-4EEF8639AC85}" srcOrd="1" destOrd="0" parTransId="{7C373C52-F7D0-40FC-B985-BC5D92F46B06}" sibTransId="{0DA52FDE-C873-41A8-A551-3A82A23E6288}"/>
    <dgm:cxn modelId="{C8E35676-2958-43EE-9D88-C8287D948378}" type="presOf" srcId="{67D35B5A-0F5D-461F-A914-BE055034A293}" destId="{151F1735-4173-4A87-8AC0-93EFDA20ACB8}" srcOrd="0" destOrd="0" presId="urn:microsoft.com/office/officeart/2008/layout/HorizontalMultiLevelHierarchy"/>
    <dgm:cxn modelId="{7A2B5059-C468-4042-A0A0-C85242C39BF1}" type="presOf" srcId="{67D35B5A-0F5D-461F-A914-BE055034A293}" destId="{849D8161-870D-4A12-99D5-802833D1B19D}" srcOrd="1" destOrd="0" presId="urn:microsoft.com/office/officeart/2008/layout/HorizontalMultiLevelHierarchy"/>
    <dgm:cxn modelId="{881CED92-E364-400C-929B-9EB9FD2455F8}" type="presOf" srcId="{8E10FDF2-CB6E-475A-95B8-992B1326C308}" destId="{E6A9AA90-5009-44AC-8C0B-9AA92038556F}" srcOrd="0" destOrd="0" presId="urn:microsoft.com/office/officeart/2008/layout/HorizontalMultiLevelHierarchy"/>
    <dgm:cxn modelId="{2A726E84-07C1-4808-A429-B271B2968812}" type="presOf" srcId="{1D12D3FA-6E6C-4DE1-9596-9D1223E7D59D}" destId="{C6352616-045D-4A49-A5AE-A2039168ACFD}" srcOrd="0" destOrd="0" presId="urn:microsoft.com/office/officeart/2008/layout/HorizontalMultiLevelHierarchy"/>
    <dgm:cxn modelId="{8BA82EE3-ECC9-43E5-B2A1-EE93145BBD8E}" srcId="{1D12D3FA-6E6C-4DE1-9596-9D1223E7D59D}" destId="{D0BFD608-F31F-4831-8D6E-B6630B98DE15}" srcOrd="0" destOrd="0" parTransId="{BFC7E360-AEBF-466F-9B5A-8525662E83EF}" sibTransId="{B6B6C8E9-C548-46A8-8CFC-A39307C85FC6}"/>
    <dgm:cxn modelId="{97CAD257-9C49-4C69-B32B-DCCC08CFC4FA}" type="presOf" srcId="{7C373C52-F7D0-40FC-B985-BC5D92F46B06}" destId="{54C420F4-6D7D-4D97-AF1C-14FE7DE443E4}" srcOrd="0" destOrd="0" presId="urn:microsoft.com/office/officeart/2008/layout/HorizontalMultiLevelHierarchy"/>
    <dgm:cxn modelId="{1C67016E-3236-47CB-AEE6-C5492EC360C9}" type="presParOf" srcId="{C6352616-045D-4A49-A5AE-A2039168ACFD}" destId="{65C29ABA-C434-4BB1-BB64-BE0E12E5ECCE}" srcOrd="0" destOrd="0" presId="urn:microsoft.com/office/officeart/2008/layout/HorizontalMultiLevelHierarchy"/>
    <dgm:cxn modelId="{A33F9195-84AC-48BD-BD91-19D66289DFAE}" type="presParOf" srcId="{65C29ABA-C434-4BB1-BB64-BE0E12E5ECCE}" destId="{2E8163EF-0D78-4316-ABC5-6CE7B67ACF0A}" srcOrd="0" destOrd="0" presId="urn:microsoft.com/office/officeart/2008/layout/HorizontalMultiLevelHierarchy"/>
    <dgm:cxn modelId="{06841E03-DDD0-47AD-BBF2-9129814A5621}" type="presParOf" srcId="{65C29ABA-C434-4BB1-BB64-BE0E12E5ECCE}" destId="{D680EDA8-527A-40DC-8688-1FFCEA6142C0}" srcOrd="1" destOrd="0" presId="urn:microsoft.com/office/officeart/2008/layout/HorizontalMultiLevelHierarchy"/>
    <dgm:cxn modelId="{0D80CFF6-AF3C-4D81-893B-8E1F69706994}" type="presParOf" srcId="{D680EDA8-527A-40DC-8688-1FFCEA6142C0}" destId="{151F1735-4173-4A87-8AC0-93EFDA20ACB8}" srcOrd="0" destOrd="0" presId="urn:microsoft.com/office/officeart/2008/layout/HorizontalMultiLevelHierarchy"/>
    <dgm:cxn modelId="{5F2E5503-9FCA-4E07-B73D-CFF36C28CBE3}" type="presParOf" srcId="{151F1735-4173-4A87-8AC0-93EFDA20ACB8}" destId="{849D8161-870D-4A12-99D5-802833D1B19D}" srcOrd="0" destOrd="0" presId="urn:microsoft.com/office/officeart/2008/layout/HorizontalMultiLevelHierarchy"/>
    <dgm:cxn modelId="{870F3D82-E8F1-4653-A2B7-A47915B93E05}" type="presParOf" srcId="{D680EDA8-527A-40DC-8688-1FFCEA6142C0}" destId="{1348FEF7-36BD-4064-BC27-31CE0C1BA574}" srcOrd="1" destOrd="0" presId="urn:microsoft.com/office/officeart/2008/layout/HorizontalMultiLevelHierarchy"/>
    <dgm:cxn modelId="{2F3C1A57-7F64-4547-987A-63BF250AF44E}" type="presParOf" srcId="{1348FEF7-36BD-4064-BC27-31CE0C1BA574}" destId="{E6A9AA90-5009-44AC-8C0B-9AA92038556F}" srcOrd="0" destOrd="0" presId="urn:microsoft.com/office/officeart/2008/layout/HorizontalMultiLevelHierarchy"/>
    <dgm:cxn modelId="{DFC14D70-A523-4DE4-B0AD-4FAEFE9F9F76}" type="presParOf" srcId="{1348FEF7-36BD-4064-BC27-31CE0C1BA574}" destId="{E39D9717-13A5-47E9-BCCF-277AD7CB3E8F}" srcOrd="1" destOrd="0" presId="urn:microsoft.com/office/officeart/2008/layout/HorizontalMultiLevelHierarchy"/>
    <dgm:cxn modelId="{A9B6627B-E48F-429D-BDFD-0A78DB3A7B47}" type="presParOf" srcId="{D680EDA8-527A-40DC-8688-1FFCEA6142C0}" destId="{54C420F4-6D7D-4D97-AF1C-14FE7DE443E4}" srcOrd="2" destOrd="0" presId="urn:microsoft.com/office/officeart/2008/layout/HorizontalMultiLevelHierarchy"/>
    <dgm:cxn modelId="{19CA1C32-DFF2-47AB-A394-26225DAF00D2}" type="presParOf" srcId="{54C420F4-6D7D-4D97-AF1C-14FE7DE443E4}" destId="{68EF1996-8C0D-4E7D-ABD7-1E114153C34E}" srcOrd="0" destOrd="0" presId="urn:microsoft.com/office/officeart/2008/layout/HorizontalMultiLevelHierarchy"/>
    <dgm:cxn modelId="{1AC9758A-30C3-46A4-9642-A561DB6C90DA}" type="presParOf" srcId="{D680EDA8-527A-40DC-8688-1FFCEA6142C0}" destId="{909F917F-A65D-4636-B612-6C8324A7B66F}" srcOrd="3" destOrd="0" presId="urn:microsoft.com/office/officeart/2008/layout/HorizontalMultiLevelHierarchy"/>
    <dgm:cxn modelId="{268180AD-D555-4052-9E11-48FAD4F1BA0E}" type="presParOf" srcId="{909F917F-A65D-4636-B612-6C8324A7B66F}" destId="{F98F9C9A-37EA-4469-9504-927C04F397D4}" srcOrd="0" destOrd="0" presId="urn:microsoft.com/office/officeart/2008/layout/HorizontalMultiLevelHierarchy"/>
    <dgm:cxn modelId="{0F373062-E30A-4BFB-A5BB-C03635923563}" type="presParOf" srcId="{909F917F-A65D-4636-B612-6C8324A7B66F}" destId="{A6BE37A6-7DF6-4776-A731-51720AA76944}" srcOrd="1" destOrd="0" presId="urn:microsoft.com/office/officeart/2008/layout/HorizontalMultiLevelHierarchy"/>
    <dgm:cxn modelId="{FBAF60F7-2DDC-4EFC-8B94-FD99C8B24B03}" type="presParOf" srcId="{D680EDA8-527A-40DC-8688-1FFCEA6142C0}" destId="{2BC90C46-61C8-4658-A183-9CEF8D45AEB0}" srcOrd="4" destOrd="0" presId="urn:microsoft.com/office/officeart/2008/layout/HorizontalMultiLevelHierarchy"/>
    <dgm:cxn modelId="{197435DC-B546-4317-981A-2DADA24B4155}" type="presParOf" srcId="{2BC90C46-61C8-4658-A183-9CEF8D45AEB0}" destId="{9A8A64BD-FEB5-4B6F-9DEE-8D43D56C6D75}" srcOrd="0" destOrd="0" presId="urn:microsoft.com/office/officeart/2008/layout/HorizontalMultiLevelHierarchy"/>
    <dgm:cxn modelId="{D3ED9D0B-F63A-47BC-91D6-B88A079C9C2B}" type="presParOf" srcId="{D680EDA8-527A-40DC-8688-1FFCEA6142C0}" destId="{F9B144D9-DB9B-4F89-9651-AB008E489A94}" srcOrd="5" destOrd="0" presId="urn:microsoft.com/office/officeart/2008/layout/HorizontalMultiLevelHierarchy"/>
    <dgm:cxn modelId="{F28FD5E6-12BA-44F4-8861-69AC6376A4EB}" type="presParOf" srcId="{F9B144D9-DB9B-4F89-9651-AB008E489A94}" destId="{BC528942-C1F6-4725-9DF0-3C0155DAFBB7}" srcOrd="0" destOrd="0" presId="urn:microsoft.com/office/officeart/2008/layout/HorizontalMultiLevelHierarchy"/>
    <dgm:cxn modelId="{042A5F0A-7E50-4951-B034-23BA8106E91E}" type="presParOf" srcId="{F9B144D9-DB9B-4F89-9651-AB008E489A94}" destId="{F9B8D76D-38C1-43B9-8FD2-4FDA2410201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3CD31-320D-4797-A315-4A0D42913616}">
      <dsp:nvSpPr>
        <dsp:cNvPr id="0" name=""/>
        <dsp:cNvSpPr/>
      </dsp:nvSpPr>
      <dsp:spPr>
        <a:xfrm>
          <a:off x="1307879" y="-28635"/>
          <a:ext cx="4801064" cy="4801064"/>
        </a:xfrm>
        <a:prstGeom prst="circularArrow">
          <a:avLst>
            <a:gd name="adj1" fmla="val 5544"/>
            <a:gd name="adj2" fmla="val 330680"/>
            <a:gd name="adj3" fmla="val 13786309"/>
            <a:gd name="adj4" fmla="val 17379648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11747-23A3-4DA8-BA22-54F0AB88464D}">
      <dsp:nvSpPr>
        <dsp:cNvPr id="0" name=""/>
        <dsp:cNvSpPr/>
      </dsp:nvSpPr>
      <dsp:spPr>
        <a:xfrm>
          <a:off x="2589369" y="890"/>
          <a:ext cx="2238084" cy="11190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Физическое развитие</a:t>
          </a:r>
        </a:p>
      </dsp:txBody>
      <dsp:txXfrm>
        <a:off x="2643996" y="55517"/>
        <a:ext cx="2128830" cy="1009788"/>
      </dsp:txXfrm>
    </dsp:sp>
    <dsp:sp modelId="{43A43DDC-408B-41E6-B247-0C5AFC3D8650}">
      <dsp:nvSpPr>
        <dsp:cNvPr id="0" name=""/>
        <dsp:cNvSpPr/>
      </dsp:nvSpPr>
      <dsp:spPr>
        <a:xfrm>
          <a:off x="4536526" y="1415582"/>
          <a:ext cx="2238084" cy="11190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Социально-коммуникативное развитие</a:t>
          </a:r>
        </a:p>
      </dsp:txBody>
      <dsp:txXfrm>
        <a:off x="4591153" y="1470209"/>
        <a:ext cx="2128830" cy="1009788"/>
      </dsp:txXfrm>
    </dsp:sp>
    <dsp:sp modelId="{6A2DAE97-C64E-4088-986B-3BF2A5A91403}">
      <dsp:nvSpPr>
        <dsp:cNvPr id="0" name=""/>
        <dsp:cNvSpPr/>
      </dsp:nvSpPr>
      <dsp:spPr>
        <a:xfrm>
          <a:off x="4104449" y="3600400"/>
          <a:ext cx="2238084" cy="11190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Речевое развитие</a:t>
          </a:r>
        </a:p>
      </dsp:txBody>
      <dsp:txXfrm>
        <a:off x="4159076" y="3655027"/>
        <a:ext cx="2128830" cy="1009788"/>
      </dsp:txXfrm>
    </dsp:sp>
    <dsp:sp modelId="{2B93DFE7-8F08-493D-8F36-3CFF21C7BA9A}">
      <dsp:nvSpPr>
        <dsp:cNvPr id="0" name=""/>
        <dsp:cNvSpPr/>
      </dsp:nvSpPr>
      <dsp:spPr>
        <a:xfrm>
          <a:off x="1224144" y="3600405"/>
          <a:ext cx="2561733" cy="11190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Познавательное развитие</a:t>
          </a:r>
        </a:p>
      </dsp:txBody>
      <dsp:txXfrm>
        <a:off x="1278771" y="3655032"/>
        <a:ext cx="2452479" cy="1009788"/>
      </dsp:txXfrm>
    </dsp:sp>
    <dsp:sp modelId="{5061EDEF-DDFE-463B-8665-18F05006DF24}">
      <dsp:nvSpPr>
        <dsp:cNvPr id="0" name=""/>
        <dsp:cNvSpPr/>
      </dsp:nvSpPr>
      <dsp:spPr>
        <a:xfrm>
          <a:off x="642212" y="1415582"/>
          <a:ext cx="2238084" cy="11190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Художественно-эстетическое развитие</a:t>
          </a:r>
        </a:p>
      </dsp:txBody>
      <dsp:txXfrm>
        <a:off x="696839" y="1470209"/>
        <a:ext cx="2128830" cy="1009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90C46-61C8-4658-A183-9CEF8D45AEB0}">
      <dsp:nvSpPr>
        <dsp:cNvPr id="0" name=""/>
        <dsp:cNvSpPr/>
      </dsp:nvSpPr>
      <dsp:spPr>
        <a:xfrm>
          <a:off x="848217" y="2646294"/>
          <a:ext cx="519931" cy="1863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965" y="0"/>
              </a:lnTo>
              <a:lnTo>
                <a:pt x="259965" y="1863906"/>
              </a:lnTo>
              <a:lnTo>
                <a:pt x="519931" y="186390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059807" y="3529870"/>
        <a:ext cx="96753" cy="96753"/>
      </dsp:txXfrm>
    </dsp:sp>
    <dsp:sp modelId="{54C420F4-6D7D-4D97-AF1C-14FE7DE443E4}">
      <dsp:nvSpPr>
        <dsp:cNvPr id="0" name=""/>
        <dsp:cNvSpPr/>
      </dsp:nvSpPr>
      <dsp:spPr>
        <a:xfrm>
          <a:off x="848217" y="2600574"/>
          <a:ext cx="4479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961" y="45720"/>
              </a:lnTo>
              <a:lnTo>
                <a:pt x="223961" y="74781"/>
              </a:lnTo>
              <a:lnTo>
                <a:pt x="447923" y="747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60958" y="2635072"/>
        <a:ext cx="22443" cy="22443"/>
      </dsp:txXfrm>
    </dsp:sp>
    <dsp:sp modelId="{151F1735-4173-4A87-8AC0-93EFDA20ACB8}">
      <dsp:nvSpPr>
        <dsp:cNvPr id="0" name=""/>
        <dsp:cNvSpPr/>
      </dsp:nvSpPr>
      <dsp:spPr>
        <a:xfrm>
          <a:off x="848217" y="943644"/>
          <a:ext cx="519931" cy="1702649"/>
        </a:xfrm>
        <a:custGeom>
          <a:avLst/>
          <a:gdLst/>
          <a:ahLst/>
          <a:cxnLst/>
          <a:rect l="0" t="0" r="0" b="0"/>
          <a:pathLst>
            <a:path>
              <a:moveTo>
                <a:pt x="0" y="1702649"/>
              </a:moveTo>
              <a:lnTo>
                <a:pt x="259965" y="1702649"/>
              </a:lnTo>
              <a:lnTo>
                <a:pt x="259965" y="0"/>
              </a:lnTo>
              <a:lnTo>
                <a:pt x="51993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063677" y="1750462"/>
        <a:ext cx="89013" cy="89013"/>
      </dsp:txXfrm>
    </dsp:sp>
    <dsp:sp modelId="{2E8163EF-0D78-4316-ABC5-6CE7B67ACF0A}">
      <dsp:nvSpPr>
        <dsp:cNvPr id="0" name=""/>
        <dsp:cNvSpPr/>
      </dsp:nvSpPr>
      <dsp:spPr>
        <a:xfrm rot="16200000">
          <a:off x="-1797015" y="2223945"/>
          <a:ext cx="4445769" cy="8446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/>
            <a:t>На этапе завершения  освоения программы</a:t>
          </a:r>
          <a:endParaRPr lang="ru-RU" sz="2800" kern="1200" dirty="0"/>
        </a:p>
      </dsp:txBody>
      <dsp:txXfrm>
        <a:off x="-1797015" y="2223945"/>
        <a:ext cx="4445769" cy="844696"/>
      </dsp:txXfrm>
    </dsp:sp>
    <dsp:sp modelId="{E6A9AA90-5009-44AC-8C0B-9AA92038556F}">
      <dsp:nvSpPr>
        <dsp:cNvPr id="0" name=""/>
        <dsp:cNvSpPr/>
      </dsp:nvSpPr>
      <dsp:spPr>
        <a:xfrm>
          <a:off x="1368149" y="216026"/>
          <a:ext cx="2770603" cy="14552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Понимающий целесообразность  раздельного сбора ТБО</a:t>
          </a:r>
        </a:p>
      </dsp:txBody>
      <dsp:txXfrm>
        <a:off x="1368149" y="216026"/>
        <a:ext cx="2770603" cy="1455234"/>
      </dsp:txXfrm>
    </dsp:sp>
    <dsp:sp modelId="{F98F9C9A-37EA-4469-9504-927C04F397D4}">
      <dsp:nvSpPr>
        <dsp:cNvPr id="0" name=""/>
        <dsp:cNvSpPr/>
      </dsp:nvSpPr>
      <dsp:spPr>
        <a:xfrm>
          <a:off x="1296141" y="2072652"/>
          <a:ext cx="2770603" cy="1205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Стремящийся разделять ТБО</a:t>
          </a:r>
        </a:p>
      </dsp:txBody>
      <dsp:txXfrm>
        <a:off x="1296141" y="2072652"/>
        <a:ext cx="2770603" cy="1205406"/>
      </dsp:txXfrm>
    </dsp:sp>
    <dsp:sp modelId="{BC528942-C1F6-4725-9DF0-3C0155DAFBB7}">
      <dsp:nvSpPr>
        <dsp:cNvPr id="0" name=""/>
        <dsp:cNvSpPr/>
      </dsp:nvSpPr>
      <dsp:spPr>
        <a:xfrm>
          <a:off x="1368149" y="3816426"/>
          <a:ext cx="2770603" cy="138754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Старающийся научить других</a:t>
          </a:r>
        </a:p>
      </dsp:txBody>
      <dsp:txXfrm>
        <a:off x="1368149" y="3816426"/>
        <a:ext cx="2770603" cy="1387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1015"/>
          </a:xfrm>
          <a:prstGeom prst="rect">
            <a:avLst/>
          </a:prstGeom>
        </p:spPr>
        <p:txBody>
          <a:bodyPr vert="horz" lIns="93049" tIns="46525" rIns="93049" bIns="465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3049" tIns="46525" rIns="93049" bIns="46525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9" tIns="46525" rIns="93049" bIns="465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2"/>
            <a:ext cx="5510530" cy="4509135"/>
          </a:xfrm>
          <a:prstGeom prst="rect">
            <a:avLst/>
          </a:prstGeom>
        </p:spPr>
        <p:txBody>
          <a:bodyPr vert="horz" lIns="93049" tIns="46525" rIns="93049" bIns="4652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0" cy="501015"/>
          </a:xfrm>
          <a:prstGeom prst="rect">
            <a:avLst/>
          </a:prstGeom>
        </p:spPr>
        <p:txBody>
          <a:bodyPr vert="horz" lIns="93049" tIns="46525" rIns="93049" bIns="465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3049" tIns="46525" rIns="93049" bIns="46525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5011738" cy="37592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21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5011738" cy="37592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C5B9-43AD-4BF6-84F1-C989C383CEB4}" type="datetime1">
              <a:rPr lang="ru-RU" smtClean="0"/>
              <a:t>20.10.2023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A995-6F45-4764-A76B-4D7EAE697C65}" type="datetime1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6548-A5C1-4C36-8D72-A8CBF7528220}" type="datetime1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6B00-627B-43E7-B49B-EB6D81C19694}" type="datetime1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8600-CBD4-46CA-9475-78CA838BEA95}" type="datetime1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DF55-4F56-4DA5-8188-117EEEF8AE61}" type="datetime1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6784-775B-4E29-ADED-D77E61F877FF}" type="datetime1">
              <a:rPr lang="ru-RU" smtClean="0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6D9-9C7B-45E4-AA2D-F54466C4BA7A}" type="datetime1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5F7E-5ED0-44CC-8E60-52A5D5A7BC6E}" type="datetime1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0D4D-E53C-40EA-BC99-1B9B072E91DE}" type="datetime1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A73C-4BC5-452E-955C-63C9AE60E57E}" type="datetime1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DFB21D-108D-461E-94EB-8E99C3D7A3FC}" type="datetime1">
              <a:rPr lang="ru-RU" smtClean="0"/>
              <a:t>20.10.2023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wipe dir="r"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emf"/><Relationship Id="rId4" Type="http://schemas.openxmlformats.org/officeDocument/2006/relationships/image" Target="../media/image5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492896"/>
            <a:ext cx="6215106" cy="2808312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44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Краткая презентация </a:t>
            </a: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образовательной </a:t>
            </a: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программы </a:t>
            </a: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МБДОУ </a:t>
            </a:r>
            <a:b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«</a:t>
            </a: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Детский сад № 37 «Белочка»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3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8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Образовательные области, обеспечивающие разностороннее развитие детей по ФГОС ДО: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3869797"/>
              </p:ext>
            </p:extLst>
          </p:nvPr>
        </p:nvGraphicFramePr>
        <p:xfrm>
          <a:off x="1475656" y="1844824"/>
          <a:ext cx="741682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197496" y="109761"/>
            <a:ext cx="7478960" cy="759957"/>
            <a:chOff x="2589369" y="890"/>
            <a:chExt cx="2238084" cy="111904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589369" y="890"/>
              <a:ext cx="2238084" cy="1119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2643996" y="55517"/>
              <a:ext cx="2128830" cy="1009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/>
                <a:t>Физическое развитие</a:t>
              </a: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749941"/>
              </p:ext>
            </p:extLst>
          </p:nvPr>
        </p:nvGraphicFramePr>
        <p:xfrm>
          <a:off x="3160977" y="980728"/>
          <a:ext cx="3551998" cy="482403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718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1-2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6" name="Рисунок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0768"/>
            <a:ext cx="604520" cy="604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994" y="2060848"/>
            <a:ext cx="59563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994" y="2854324"/>
            <a:ext cx="574675" cy="57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948" y="3639194"/>
            <a:ext cx="567690" cy="56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931" y="4312123"/>
            <a:ext cx="560705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58" y="5157192"/>
            <a:ext cx="576580" cy="57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7462437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84901"/>
              </p:ext>
            </p:extLst>
          </p:nvPr>
        </p:nvGraphicFramePr>
        <p:xfrm>
          <a:off x="3203848" y="1124744"/>
          <a:ext cx="3551998" cy="482403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718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1-2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115616" y="65835"/>
            <a:ext cx="7560840" cy="886143"/>
            <a:chOff x="4536526" y="1415582"/>
            <a:chExt cx="2238084" cy="111904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536526" y="1415582"/>
              <a:ext cx="2238084" cy="1119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591153" y="1470209"/>
              <a:ext cx="2128830" cy="1009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/>
                <a:t>Социально-коммуникативное развитие</a:t>
              </a:r>
            </a:p>
          </p:txBody>
        </p:sp>
      </p:grpSp>
      <p:pic>
        <p:nvPicPr>
          <p:cNvPr id="22" name="Рисунок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34" y="1484784"/>
            <a:ext cx="562610" cy="562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09" y="2276872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09" y="3002999"/>
            <a:ext cx="60960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176" y="3716337"/>
            <a:ext cx="580468" cy="648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600" y="4509120"/>
            <a:ext cx="588335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675" y="5229200"/>
            <a:ext cx="556260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569068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895874"/>
              </p:ext>
            </p:extLst>
          </p:nvPr>
        </p:nvGraphicFramePr>
        <p:xfrm>
          <a:off x="3203848" y="1124744"/>
          <a:ext cx="3551998" cy="482403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718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1-2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043608" y="44360"/>
            <a:ext cx="7776864" cy="908720"/>
            <a:chOff x="4104449" y="3600400"/>
            <a:chExt cx="2238084" cy="111904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104449" y="3600400"/>
              <a:ext cx="2238084" cy="1119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4159076" y="3655027"/>
              <a:ext cx="2128830" cy="1009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/>
                <a:t>Речевое развитие</a:t>
              </a:r>
            </a:p>
          </p:txBody>
        </p:sp>
      </p:grpSp>
      <p:pic>
        <p:nvPicPr>
          <p:cNvPr id="19" name="Рисунок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4784"/>
            <a:ext cx="596265" cy="596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2276872"/>
            <a:ext cx="574675" cy="57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613" y="2996952"/>
            <a:ext cx="563245" cy="563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228" y="3772122"/>
            <a:ext cx="5905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228" y="4509120"/>
            <a:ext cx="569595" cy="5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400" y="5301207"/>
            <a:ext cx="62420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3301423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826733"/>
              </p:ext>
            </p:extLst>
          </p:nvPr>
        </p:nvGraphicFramePr>
        <p:xfrm>
          <a:off x="3203848" y="1124744"/>
          <a:ext cx="3551998" cy="482403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718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1-2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043608" y="116633"/>
            <a:ext cx="7632848" cy="864096"/>
            <a:chOff x="1224144" y="3600405"/>
            <a:chExt cx="2561733" cy="111904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224144" y="3600405"/>
              <a:ext cx="2561733" cy="1119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278771" y="3655032"/>
              <a:ext cx="2452479" cy="1009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/>
                <a:t>Познавательное развитие</a:t>
              </a:r>
            </a:p>
          </p:txBody>
        </p:sp>
      </p:grpSp>
      <p:pic>
        <p:nvPicPr>
          <p:cNvPr id="22" name="Рисунок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537845" cy="537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19" y="2276872"/>
            <a:ext cx="532765" cy="532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56" y="2996952"/>
            <a:ext cx="542290" cy="542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55" y="3737832"/>
            <a:ext cx="566293" cy="62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55" y="4509120"/>
            <a:ext cx="53467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170" y="5301208"/>
            <a:ext cx="553720" cy="553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53806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65573"/>
              </p:ext>
            </p:extLst>
          </p:nvPr>
        </p:nvGraphicFramePr>
        <p:xfrm>
          <a:off x="3203848" y="1124744"/>
          <a:ext cx="3551998" cy="482403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718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3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QR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-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код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1-2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2-3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3-4 года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4-5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5-6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6-7 лет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1115616" y="116632"/>
            <a:ext cx="7632848" cy="846942"/>
            <a:chOff x="642212" y="1415582"/>
            <a:chExt cx="2238084" cy="111904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42212" y="1415582"/>
              <a:ext cx="2238084" cy="111904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696839" y="1470209"/>
              <a:ext cx="2128830" cy="10097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/>
                <a:t>Художественно-эстетическое развитие</a:t>
              </a:r>
            </a:p>
          </p:txBody>
        </p:sp>
      </p:grpSp>
      <p:pic>
        <p:nvPicPr>
          <p:cNvPr id="19" name="Рисунок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556260" cy="556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66" y="2276872"/>
            <a:ext cx="597535" cy="597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96952"/>
            <a:ext cx="575945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26815"/>
            <a:ext cx="595630" cy="595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449" y="450912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003" y="5301208"/>
            <a:ext cx="632460" cy="632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7448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Программа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340768"/>
            <a:ext cx="7560840" cy="1512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ru-RU" sz="1800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3429000"/>
            <a:ext cx="2304256" cy="17281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115000"/>
              </a:lnSpc>
              <a:buFont typeface="Wingdings 2"/>
              <a:buNone/>
            </a:pP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03648" y="3068960"/>
            <a:ext cx="7560840" cy="3600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15000"/>
              </a:lnSpc>
              <a:buFont typeface="Wingdings 2"/>
              <a:buNone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 marL="0" indent="0">
              <a:lnSpc>
                <a:spcPct val="115000"/>
              </a:lnSpc>
              <a:buFont typeface="Wingdings 2"/>
              <a:buNone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pPr marL="0" indent="0">
              <a:lnSpc>
                <a:spcPct val="115000"/>
              </a:lnSpc>
              <a:buFont typeface="Wingdings 2"/>
              <a:buNone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3)становление первичного опыта деятельности и поведения в соответствии с традиционными ценностями, принятыми в обществе нормами и правилами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lnSpc>
                <a:spcPct val="115000"/>
              </a:lnSpc>
              <a:buFont typeface="Wingdings 2"/>
              <a:buNone/>
            </a:pP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976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Программа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340768"/>
            <a:ext cx="7848872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24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 содействие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развитию личности, основанному на принятых в обществе представлениях о добре и зле, должном и недопустимом;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 способствование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3) создание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условия для развития и реализации личностного потенциала ребёнка, его готовности к творческому самовыражению и саморазвитию, самовоспитанию;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4) осуществление поддержки позитивной социализации ребёнка посредством проектирования и принятия уклада, воспитывающей среды, создания воспитывающих общностей.</a:t>
            </a:r>
          </a:p>
          <a:p>
            <a:pPr marL="0" indent="0">
              <a:lnSpc>
                <a:spcPct val="115000"/>
              </a:lnSpc>
              <a:buNone/>
            </a:pP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3429000"/>
            <a:ext cx="2304256" cy="17281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115000"/>
              </a:lnSpc>
              <a:buFont typeface="Wingdings 2"/>
              <a:buNone/>
            </a:pP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358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Программа воспитания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3429000"/>
            <a:ext cx="2304256" cy="17281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115000"/>
              </a:lnSpc>
              <a:buFont typeface="Wingdings 2"/>
              <a:buNone/>
            </a:pP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0" b="73704"/>
          <a:stretch/>
        </p:blipFill>
        <p:spPr bwMode="auto">
          <a:xfrm>
            <a:off x="1064951" y="1700808"/>
            <a:ext cx="7856466" cy="1362148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4" b="64031"/>
          <a:stretch/>
        </p:blipFill>
        <p:spPr bwMode="auto">
          <a:xfrm>
            <a:off x="1068706" y="3429000"/>
            <a:ext cx="7852711" cy="1109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3" b="73655"/>
          <a:stretch/>
        </p:blipFill>
        <p:spPr bwMode="auto">
          <a:xfrm>
            <a:off x="1087578" y="5013176"/>
            <a:ext cx="7846084" cy="11067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1871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Программа воспитания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3429000"/>
            <a:ext cx="2304256" cy="17281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115000"/>
              </a:lnSpc>
              <a:buFont typeface="Wingdings 2"/>
              <a:buNone/>
            </a:pP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2" b="79086"/>
          <a:stretch/>
        </p:blipFill>
        <p:spPr bwMode="auto">
          <a:xfrm>
            <a:off x="1176338" y="1412776"/>
            <a:ext cx="7790003" cy="64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7" b="68365"/>
          <a:stretch/>
        </p:blipFill>
        <p:spPr bwMode="auto">
          <a:xfrm>
            <a:off x="1149562" y="2351754"/>
            <a:ext cx="7804518" cy="1068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0" b="68878"/>
          <a:stretch/>
        </p:blipFill>
        <p:spPr bwMode="auto">
          <a:xfrm>
            <a:off x="1149561" y="3535468"/>
            <a:ext cx="7782115" cy="9409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4" b="76200"/>
          <a:stretch/>
        </p:blipFill>
        <p:spPr bwMode="auto">
          <a:xfrm>
            <a:off x="1149561" y="4725144"/>
            <a:ext cx="7804518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685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49808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  <a:latin typeface="+mn-lt"/>
                <a:ea typeface="+mn-ea"/>
                <a:cs typeface="+mn-cs"/>
              </a:rPr>
              <a:t>Образовательная программа дошкольного образования (далее – Программа) муниципального бюджетного дошкольного образовательного учреждения «Детский сад № 37 «Белочка» (далее - ДОО), разработана в соответствии с: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996952"/>
            <a:ext cx="3240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Федеральным государственным образовательным стандартом дошкольного образования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(далее – Стандарт)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92079" y="3135451"/>
            <a:ext cx="33382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Федеральной образовательной программой дошкольного образования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(далее – ФОП ДО).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53" y="4793076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159" y="4793076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8242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32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Программа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340768"/>
            <a:ext cx="3096344" cy="468052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Наш детский сад принимает участие в региональном проекте </a:t>
            </a: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«Дели на три». 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Формирование у детей представлений о целесообразности раздельного сбора твёрдых бытовых отходов (ТБО, переработки и изготовления из мусора различных нужных вещей).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3429000"/>
            <a:ext cx="2304256" cy="17281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115000"/>
              </a:lnSpc>
              <a:buFont typeface="Wingdings 2"/>
              <a:buNone/>
            </a:pP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11850839"/>
              </p:ext>
            </p:extLst>
          </p:nvPr>
        </p:nvGraphicFramePr>
        <p:xfrm>
          <a:off x="4644008" y="1340768"/>
          <a:ext cx="4176464" cy="529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02855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8992" y="188640"/>
            <a:ext cx="747545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i="1" dirty="0">
                <a:effectLst/>
              </a:rPr>
              <a:t>Направления взаимодействия с семьями воспитанников:</a:t>
            </a:r>
            <a:endParaRPr lang="en-US" altLang="ru-RU" sz="2800" b="1" i="1" dirty="0">
              <a:effectLst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373742" y="4990359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1000100" y="1052736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016600" y="1169140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1047545" y="2818747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1016600" y="4403531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70477" y="2924944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524594" y="4502032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41099" y="3329132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427611" y="1670279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201314"/>
            <a:ext cx="5472608" cy="886246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/>
              </a:rPr>
              <a:t>психолого-педагогическую поддержку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4763" y="962492"/>
            <a:ext cx="7743804" cy="4754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b="1" dirty="0">
                <a:effectLst/>
              </a:rPr>
              <a:t> </a:t>
            </a:r>
            <a:r>
              <a:rPr lang="ru-RU" sz="2800" b="1" i="1" u="sng" dirty="0">
                <a:effectLst/>
              </a:rPr>
              <a:t>Программа</a:t>
            </a:r>
            <a:r>
              <a:rPr lang="ru-RU" sz="2800" b="1" i="1" dirty="0">
                <a:effectLst/>
              </a:rPr>
              <a:t> направлена на:</a:t>
            </a:r>
            <a:br>
              <a:rPr lang="ru-RU" sz="2800" b="1" i="1" dirty="0">
                <a:effectLst/>
              </a:rPr>
            </a:br>
            <a:r>
              <a:rPr lang="ru-RU" sz="2400" b="1" i="1" dirty="0">
                <a:effectLst/>
              </a:rPr>
              <a:t> </a:t>
            </a:r>
            <a:br>
              <a:rPr lang="ru-RU" sz="2400" b="1" i="1" dirty="0">
                <a:effectLst/>
              </a:rPr>
            </a:br>
            <a:r>
              <a:rPr lang="ru-RU" sz="2400" b="1" i="1" dirty="0">
                <a:effectLst/>
              </a:rPr>
              <a:t/>
            </a:r>
            <a:br>
              <a:rPr lang="ru-RU" sz="2400" b="1" i="1" dirty="0">
                <a:effectLst/>
              </a:rPr>
            </a:br>
            <a:endParaRPr lang="ru-RU" sz="24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35288" y="2204864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позитивную социализацию и индивидуализацию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3429000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развитие личности детей дошкольного возраста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5038121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</a:rPr>
              <a:t>Реализуется в течение всего периода пребывания детей в детском саду от </a:t>
            </a:r>
            <a:r>
              <a:rPr lang="ru-RU" sz="2800" b="1" i="1" u="sng" dirty="0">
                <a:solidFill>
                  <a:srgbClr val="FF0000"/>
                </a:solidFill>
              </a:rPr>
              <a:t>1 года до прекращения образовательных отношений.</a:t>
            </a:r>
            <a:br>
              <a:rPr lang="ru-RU" sz="2800" b="1" i="1" u="sng" dirty="0">
                <a:solidFill>
                  <a:srgbClr val="FF0000"/>
                </a:solidFill>
              </a:rPr>
            </a:br>
            <a:endParaRPr lang="ru-RU" sz="2400" b="1" i="1" u="sng" dirty="0">
              <a:solidFill>
                <a:srgbClr val="FF0000"/>
              </a:solidFill>
            </a:endParaRPr>
          </a:p>
        </p:txBody>
      </p:sp>
      <p:pic>
        <p:nvPicPr>
          <p:cNvPr id="9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98219"/>
            <a:ext cx="2429517" cy="18221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2491" y="476672"/>
            <a:ext cx="7457482" cy="12335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u="sng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Программа </a:t>
            </a:r>
            <a:r>
              <a:rPr lang="ru-RU" sz="28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состоит из двух частей: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7114" y="2204864"/>
            <a:ext cx="3274802" cy="2771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Обязательная часть </a:t>
            </a:r>
          </a:p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(объем не менее 60% от её общего объёма)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2209123"/>
            <a:ext cx="3272205" cy="2771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Вариативная</a:t>
            </a:r>
          </a:p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часть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(часть, формируемая участниками образовательных отношений) – не более 40%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88640"/>
            <a:ext cx="7674357" cy="12335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Обязательная часть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795209"/>
            <a:ext cx="73143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</a:rPr>
              <a:t>ФОП ДО – утверждена Приказом Министерства просвещения Российской федерации №1028 от 25 ноября 2022г.</a:t>
            </a:r>
          </a:p>
          <a:p>
            <a:pPr algn="just">
              <a:spcBef>
                <a:spcPct val="0"/>
              </a:spcBef>
            </a:pPr>
            <a:r>
              <a:rPr lang="ru-RU" sz="2400" b="1" i="1" dirty="0">
                <a:solidFill>
                  <a:srgbClr val="4F271C">
                    <a:satMod val="130000"/>
                  </a:srgbClr>
                </a:solidFill>
              </a:rPr>
              <a:t>Реализуется педагогическими работниками ДОО во всех помещениях и на территории детского сада, со всеми детьми ДОО.</a:t>
            </a:r>
          </a:p>
          <a:p>
            <a:pPr>
              <a:spcBef>
                <a:spcPct val="0"/>
              </a:spcBef>
            </a:pPr>
            <a:r>
              <a:rPr lang="ru-RU" sz="2800" b="1" i="1" u="sng" dirty="0">
                <a:solidFill>
                  <a:srgbClr val="FF0000"/>
                </a:solidFill>
              </a:rPr>
              <a:t/>
            </a:r>
            <a:br>
              <a:rPr lang="ru-RU" sz="2800" b="1" i="1" u="sng" dirty="0">
                <a:solidFill>
                  <a:srgbClr val="FF0000"/>
                </a:solidFill>
              </a:rPr>
            </a:br>
            <a:endParaRPr lang="ru-RU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957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9049" y="222117"/>
            <a:ext cx="7853564" cy="72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Вариативная часть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19044" y="1260660"/>
            <a:ext cx="2664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Парциальная программа</a:t>
            </a:r>
          </a:p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«Мой веселый звонкий мяч» </a:t>
            </a:r>
          </a:p>
          <a:p>
            <a:pPr algn="ctr">
              <a:spcBef>
                <a:spcPct val="0"/>
              </a:spcBef>
            </a:pP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Волошина Л.Н., Серых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Л.В.,Курилова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Т.В.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дополняет содержание образовательной области «Физическое развитие»</a:t>
            </a:r>
          </a:p>
        </p:txBody>
      </p:sp>
      <p:pic>
        <p:nvPicPr>
          <p:cNvPr id="1026" name="Picture 2" descr="https://www.bookvoed.ru/files/1836/11/98/30/13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353" y="4293096"/>
            <a:ext cx="1607679" cy="23042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91880" y="1114053"/>
            <a:ext cx="288031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Парциальная программа  </a:t>
            </a:r>
          </a:p>
          <a:p>
            <a:pPr algn="ctr">
              <a:spcBef>
                <a:spcPct val="0"/>
              </a:spcBef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«Умные пальчики»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И.А. Лыкова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дополняет содержание образовательной области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«Художественно-эстетическое развитие»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78116" y="1114053"/>
            <a:ext cx="26642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Парциальная программа</a:t>
            </a:r>
          </a:p>
          <a:p>
            <a:pPr algn="ctr">
              <a:spcBef>
                <a:spcPct val="0"/>
              </a:spcBef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«Шахматы»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дополняет содержание образовательной области «Познавательное развитие» и «Социально-коммуникативное развитие»</a:t>
            </a:r>
          </a:p>
        </p:txBody>
      </p:sp>
      <p:sp>
        <p:nvSpPr>
          <p:cNvPr id="9" name="AutoShape 6" descr="https://linka.alltrades.ru/images/shop_items/602.jpg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https://linka.alltrades.ru/images/shop_items/602.jpg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https://linka.alltrades.ru/images/shop_items/602.jpg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267" y="4345707"/>
            <a:ext cx="1647993" cy="22979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93097"/>
            <a:ext cx="1474179" cy="2304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2171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1325603" y="4237991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5386" y="188640"/>
            <a:ext cx="7441070" cy="114300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2800" b="1" i="1" u="sng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Программа</a:t>
            </a:r>
            <a:br>
              <a:rPr lang="ru-RU" altLang="ru-RU" sz="2800" b="1" i="1" u="sng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altLang="ru-RU" sz="28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включает три основных раздела:</a:t>
            </a:r>
            <a:endParaRPr lang="en-US" altLang="ru-RU" sz="2800" b="1" i="1" dirty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93930" y="4602826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1325603" y="1632427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907704" y="1793346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ЦЕЛЕВОЙ</a:t>
            </a:r>
            <a:endParaRPr lang="en-US" alt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1298103" y="2908039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825467" y="306896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СОДЕРЖАТЕЛЬНЫЙ</a:t>
            </a:r>
            <a:endParaRPr lang="en-US" alt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2039465" y="4398910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ОРГАНИЗАЦИОННЫЙ</a:t>
            </a:r>
            <a:endParaRPr lang="en-US" alt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645375" y="3294416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716025" y="1957960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8214" y="188640"/>
            <a:ext cx="749808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Планируемые результаты реализации и освоения </a:t>
            </a:r>
            <a:r>
              <a:rPr lang="ru-RU" sz="2800" b="1" i="1" u="sng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Программы в обязательной части: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13856"/>
              </p:ext>
            </p:extLst>
          </p:nvPr>
        </p:nvGraphicFramePr>
        <p:xfrm>
          <a:off x="1300627" y="1628800"/>
          <a:ext cx="7375830" cy="476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58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86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36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>
                          <a:solidFill>
                            <a:srgbClr val="FFFF00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к 3 годам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>
                          <a:solidFill>
                            <a:srgbClr val="FFFF00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к 4 годам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>
                          <a:solidFill>
                            <a:srgbClr val="FFFF00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к 5 годам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555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6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1" kern="1200" dirty="0">
                          <a:solidFill>
                            <a:srgbClr val="FFFF00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 6  годам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1" kern="1200" dirty="0">
                          <a:solidFill>
                            <a:srgbClr val="FFFF00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 7 годам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1" kern="1200" dirty="0">
                        <a:solidFill>
                          <a:srgbClr val="FFFF00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55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" name="Рисунок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1368152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92896"/>
            <a:ext cx="1440160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92896"/>
            <a:ext cx="1512168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97152"/>
            <a:ext cx="1368152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839496"/>
            <a:ext cx="1440160" cy="1469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8329232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8214" y="188640"/>
            <a:ext cx="749808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Планируемые результаты реализации и освоения </a:t>
            </a:r>
            <a:r>
              <a:rPr lang="ru-RU" sz="2800" b="1" i="1" u="sng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Программы в вариативной части: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6755"/>
              </p:ext>
            </p:extLst>
          </p:nvPr>
        </p:nvGraphicFramePr>
        <p:xfrm>
          <a:off x="1259632" y="1844824"/>
          <a:ext cx="7447839" cy="3312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3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70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Парциальная программа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71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"Мой весёлый, звонкий мяч". Физическое развитие детей раннего возраста / Курилова Т. В., Серых Л.В., Волошина Л. Н.</a:t>
                      </a:r>
                      <a:endParaRPr lang="ru-RU" sz="20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Парциальная программа «Феникс». Шахматы для дошкольников / А. В. Кузин, Н. В. Коновалов, Н. С. </a:t>
                      </a:r>
                      <a:r>
                        <a:rPr lang="ru-RU" sz="2000" kern="1200" dirty="0" err="1"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Скаржинский</a:t>
                      </a:r>
                      <a:r>
                        <a:rPr lang="ru-RU" sz="2000" kern="1200" dirty="0"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.</a:t>
                      </a:r>
                      <a:endParaRPr lang="ru-RU" sz="20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1" kern="1200" dirty="0">
                        <a:solidFill>
                          <a:srgbClr val="FFFF00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76872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814" y="3663832"/>
            <a:ext cx="1211084" cy="121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333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755</Words>
  <Application>Microsoft Office PowerPoint</Application>
  <PresentationFormat>Экран (4:3)</PresentationFormat>
  <Paragraphs>135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Краткая презентация образовательной программы  МБДОУ  «Детский сад № 37 «Белочка»</vt:lpstr>
      <vt:lpstr>Образовательная программа дошкольного образования (далее – Программа) муниципального бюджетного дошкольного образовательного учреждения «Детский сад № 37 «Белочка» (далее - ДОО), разработана в соответствии с:</vt:lpstr>
      <vt:lpstr>психолого-педагогическую поддержку</vt:lpstr>
      <vt:lpstr>  </vt:lpstr>
      <vt:lpstr>Презентация PowerPoint</vt:lpstr>
      <vt:lpstr>Презентация PowerPoint</vt:lpstr>
      <vt:lpstr>Программа включает три основных раздела:</vt:lpstr>
      <vt:lpstr>Планируемые результаты реализации и освоения Программы в обязательной части:</vt:lpstr>
      <vt:lpstr>Планируемые результаты реализации и освоения Программы в вариативной части:</vt:lpstr>
      <vt:lpstr>Образовательные области, обеспечивающие разностороннее развитие детей по ФГОС ДО: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воспитания</vt:lpstr>
      <vt:lpstr>Программа воспитания</vt:lpstr>
      <vt:lpstr>Программа воспитания</vt:lpstr>
      <vt:lpstr>Программа воспитания</vt:lpstr>
      <vt:lpstr>Программа воспитания</vt:lpstr>
      <vt:lpstr>Направления взаимодействия с семьями воспитанников: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Windows User</cp:lastModifiedBy>
  <cp:revision>177</cp:revision>
  <cp:lastPrinted>2023-08-28T03:36:40Z</cp:lastPrinted>
  <dcterms:created xsi:type="dcterms:W3CDTF">2013-12-24T12:41:12Z</dcterms:created>
  <dcterms:modified xsi:type="dcterms:W3CDTF">2023-10-19T23:47:51Z</dcterms:modified>
</cp:coreProperties>
</file>